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  <p:embeddedFont>
      <p:font typeface="Bebas Neu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59">
          <p15:clr>
            <a:srgbClr val="A4A3A4"/>
          </p15:clr>
        </p15:guide>
        <p15:guide id="2" pos="288">
          <p15:clr>
            <a:srgbClr val="A4A3A4"/>
          </p15:clr>
        </p15:guide>
        <p15:guide id="3" orient="horz" pos="1092">
          <p15:clr>
            <a:srgbClr val="A4A3A4"/>
          </p15:clr>
        </p15:guide>
        <p15:guide id="4" pos="1649">
          <p15:clr>
            <a:srgbClr val="A4A3A4"/>
          </p15:clr>
        </p15:guide>
        <p15:guide id="5" pos="1916">
          <p15:clr>
            <a:srgbClr val="A4A3A4"/>
          </p15:clr>
        </p15:guide>
        <p15:guide id="6" orient="horz" pos="1374">
          <p15:clr>
            <a:srgbClr val="A4A3A4"/>
          </p15:clr>
        </p15:guide>
        <p15:guide id="7" orient="horz" pos="1722">
          <p15:clr>
            <a:srgbClr val="A4A3A4"/>
          </p15:clr>
        </p15:guide>
        <p15:guide id="8" pos="4967">
          <p15:clr>
            <a:srgbClr val="A4A3A4"/>
          </p15:clr>
        </p15:guide>
        <p15:guide id="9" orient="horz" pos="2124">
          <p15:clr>
            <a:srgbClr val="A4A3A4"/>
          </p15:clr>
        </p15:guide>
        <p15:guide id="10" pos="2886">
          <p15:clr>
            <a:srgbClr val="A4A3A4"/>
          </p15:clr>
        </p15:guide>
        <p15:guide id="11" pos="776">
          <p15:clr>
            <a:srgbClr val="A4A3A4"/>
          </p15:clr>
        </p15:guide>
        <p15:guide id="12" orient="horz" pos="2951">
          <p15:clr>
            <a:srgbClr val="A4A3A4"/>
          </p15:clr>
        </p15:guide>
        <p15:guide id="13" orient="horz" pos="2425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Kc0M0Tz2iW1PvlLQyb9qTFYyh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59" orient="horz"/>
        <p:guide pos="288"/>
        <p:guide pos="1092" orient="horz"/>
        <p:guide pos="1649"/>
        <p:guide pos="1916"/>
        <p:guide pos="1374" orient="horz"/>
        <p:guide pos="1722" orient="horz"/>
        <p:guide pos="4967"/>
        <p:guide pos="2124" orient="horz"/>
        <p:guide pos="2886"/>
        <p:guide pos="776"/>
        <p:guide pos="2951" orient="horz"/>
        <p:guide pos="242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BebasNeu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italic.fntdata"/><Relationship Id="rId6" Type="http://schemas.openxmlformats.org/officeDocument/2006/relationships/slide" Target="slides/slide1.xml"/><Relationship Id="rId18" Type="http://schemas.openxmlformats.org/officeDocument/2006/relationships/font" Target="fonts/Arial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2297a56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972297a564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2297a564_0_3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972297a564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24" name="Google Shape;124;g972297a564_0_3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39f8a7dc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539f8a7d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539f8a7dc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39f8a7dc3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539f8a7d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539f8a7dc3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b86c976ae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8b86c976ae_0_6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32C2D9"/>
              </a:gs>
              <a:gs pos="100000">
                <a:srgbClr val="007297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 txBox="1"/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>
            <a:lvl1pPr lv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8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>
            <p:ph idx="1" type="body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1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F8991D"/>
              </a:gs>
              <a:gs pos="47000">
                <a:srgbClr val="F47521"/>
              </a:gs>
              <a:gs pos="100000">
                <a:srgbClr val="DD5228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0"/>
          <p:cNvSpPr txBox="1"/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>
            <a:lvl1pPr lv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b="1" i="0" sz="8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40"/>
          <p:cNvSpPr txBox="1"/>
          <p:nvPr>
            <p:ph idx="1" type="body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0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/>
          <p:nvPr>
            <p:ph type="ctrTitle"/>
          </p:nvPr>
        </p:nvSpPr>
        <p:spPr>
          <a:xfrm>
            <a:off x="457200" y="451556"/>
            <a:ext cx="8229600" cy="6585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b="1" i="0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1"/>
          <p:cNvSpPr/>
          <p:nvPr>
            <p:ph idx="2" type="pic"/>
          </p:nvPr>
        </p:nvSpPr>
        <p:spPr>
          <a:xfrm>
            <a:off x="457200" y="1251186"/>
            <a:ext cx="8458865" cy="3233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9" name="Google Shape;19;p31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20" name="Google Shape;20;p31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1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1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1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W_Logo.png" id="24" name="Google Shape;2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6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ctrTitle"/>
          </p:nvPr>
        </p:nvSpPr>
        <p:spPr>
          <a:xfrm>
            <a:off x="457200" y="466381"/>
            <a:ext cx="8229600" cy="634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b="1" i="0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457200" y="2564962"/>
            <a:ext cx="1965882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4"/>
          <p:cNvSpPr txBox="1"/>
          <p:nvPr>
            <p:ph idx="2" type="body"/>
          </p:nvPr>
        </p:nvSpPr>
        <p:spPr>
          <a:xfrm>
            <a:off x="2625484" y="2564962"/>
            <a:ext cx="1959789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4"/>
          <p:cNvSpPr txBox="1"/>
          <p:nvPr>
            <p:ph idx="3" type="body"/>
          </p:nvPr>
        </p:nvSpPr>
        <p:spPr>
          <a:xfrm>
            <a:off x="4787675" y="2564962"/>
            <a:ext cx="1961661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4" type="body"/>
          </p:nvPr>
        </p:nvSpPr>
        <p:spPr>
          <a:xfrm>
            <a:off x="6951738" y="2564962"/>
            <a:ext cx="1957914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1" name="Google Shape;31;p34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32" name="Google Shape;32;p34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4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4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4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W_Logo.png" id="36" name="Google Shape;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ctrTitle"/>
          </p:nvPr>
        </p:nvSpPr>
        <p:spPr>
          <a:xfrm>
            <a:off x="457200" y="466381"/>
            <a:ext cx="8229600" cy="634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W_Logo.png" id="39" name="Google Shape;3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2400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457200" y="2564962"/>
            <a:ext cx="1965882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2625484" y="2564962"/>
            <a:ext cx="1959789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3" type="body"/>
          </p:nvPr>
        </p:nvSpPr>
        <p:spPr>
          <a:xfrm>
            <a:off x="4787675" y="2564962"/>
            <a:ext cx="1961661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4" type="body"/>
          </p:nvPr>
        </p:nvSpPr>
        <p:spPr>
          <a:xfrm>
            <a:off x="6951738" y="2564962"/>
            <a:ext cx="1957914" cy="1821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4" name="Google Shape;44;p22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45" name="Google Shape;45;p22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2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2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2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ith Summary Bar">
  <p:cSld name="Layout with Summary Ba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ctrTitle"/>
          </p:nvPr>
        </p:nvSpPr>
        <p:spPr>
          <a:xfrm>
            <a:off x="457200" y="451556"/>
            <a:ext cx="8229600" cy="630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  <a:defRPr b="1" i="0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1" name="Google Shape;51;p35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52" name="Google Shape;52;p35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5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5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5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35"/>
          <p:cNvSpPr/>
          <p:nvPr>
            <p:ph idx="2" type="pic"/>
          </p:nvPr>
        </p:nvSpPr>
        <p:spPr>
          <a:xfrm>
            <a:off x="5783942" y="1204685"/>
            <a:ext cx="3132123" cy="3280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57200" y="1204685"/>
            <a:ext cx="5181600" cy="2915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3" type="body"/>
          </p:nvPr>
        </p:nvSpPr>
        <p:spPr>
          <a:xfrm>
            <a:off x="457201" y="4366770"/>
            <a:ext cx="6588948" cy="517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008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SW_Logo.png" id="59" name="Google Shape;5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/>
          <p:nvPr>
            <p:ph type="ctrTitle"/>
          </p:nvPr>
        </p:nvSpPr>
        <p:spPr>
          <a:xfrm>
            <a:off x="457199" y="451556"/>
            <a:ext cx="5955137" cy="639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4400"/>
              <a:buFont typeface="Bebas Neue"/>
              <a:buNone/>
              <a:defRPr b="1" i="0" sz="4400" u="none" cap="none" strike="noStrike">
                <a:solidFill>
                  <a:srgbClr val="00729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6"/>
          <p:cNvSpPr/>
          <p:nvPr>
            <p:ph idx="2" type="pic"/>
          </p:nvPr>
        </p:nvSpPr>
        <p:spPr>
          <a:xfrm>
            <a:off x="6800964" y="441720"/>
            <a:ext cx="2115101" cy="1369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6"/>
          <p:cNvSpPr txBox="1"/>
          <p:nvPr>
            <p:ph idx="1" type="body"/>
          </p:nvPr>
        </p:nvSpPr>
        <p:spPr>
          <a:xfrm>
            <a:off x="457199" y="1204685"/>
            <a:ext cx="5955137" cy="3280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7721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29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4" name="Google Shape;64;p36"/>
          <p:cNvGrpSpPr/>
          <p:nvPr/>
        </p:nvGrpSpPr>
        <p:grpSpPr>
          <a:xfrm>
            <a:off x="-8195" y="5065428"/>
            <a:ext cx="9176777" cy="91440"/>
            <a:chOff x="-8195" y="1224149"/>
            <a:chExt cx="9176777" cy="91440"/>
          </a:xfrm>
        </p:grpSpPr>
        <p:sp>
          <p:nvSpPr>
            <p:cNvPr id="65" name="Google Shape;65;p36"/>
            <p:cNvSpPr/>
            <p:nvPr/>
          </p:nvSpPr>
          <p:spPr>
            <a:xfrm>
              <a:off x="-8195" y="1224149"/>
              <a:ext cx="2269613" cy="91440"/>
            </a:xfrm>
            <a:prstGeom prst="rect">
              <a:avLst/>
            </a:prstGeom>
            <a:gradFill>
              <a:gsLst>
                <a:gs pos="0">
                  <a:srgbClr val="F8991D"/>
                </a:gs>
                <a:gs pos="50000">
                  <a:srgbClr val="F47521"/>
                </a:gs>
                <a:gs pos="100000">
                  <a:srgbClr val="DD522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6"/>
            <p:cNvSpPr/>
            <p:nvPr/>
          </p:nvSpPr>
          <p:spPr>
            <a:xfrm>
              <a:off x="2286950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FFC907"/>
                </a:gs>
                <a:gs pos="50000">
                  <a:srgbClr val="FEBE10"/>
                </a:gs>
                <a:gs pos="100000">
                  <a:srgbClr val="F68B1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6"/>
            <p:cNvSpPr/>
            <p:nvPr/>
          </p:nvSpPr>
          <p:spPr>
            <a:xfrm>
              <a:off x="6891726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B6D550"/>
                </a:gs>
                <a:gs pos="50000">
                  <a:srgbClr val="85C55D"/>
                </a:gs>
                <a:gs pos="100000">
                  <a:srgbClr val="25B34B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6"/>
            <p:cNvSpPr/>
            <p:nvPr/>
          </p:nvSpPr>
          <p:spPr>
            <a:xfrm>
              <a:off x="4589338" y="1224149"/>
              <a:ext cx="2276856" cy="91440"/>
            </a:xfrm>
            <a:prstGeom prst="rect">
              <a:avLst/>
            </a:prstGeom>
            <a:gradFill>
              <a:gsLst>
                <a:gs pos="0">
                  <a:srgbClr val="32C2D9"/>
                </a:gs>
                <a:gs pos="100000">
                  <a:srgbClr val="007297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6"/>
          <p:cNvSpPr/>
          <p:nvPr>
            <p:ph idx="3" type="pic"/>
          </p:nvPr>
        </p:nvSpPr>
        <p:spPr>
          <a:xfrm>
            <a:off x="6800964" y="3115260"/>
            <a:ext cx="2115101" cy="136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6"/>
          <p:cNvSpPr/>
          <p:nvPr>
            <p:ph idx="4" type="pic"/>
          </p:nvPr>
        </p:nvSpPr>
        <p:spPr>
          <a:xfrm>
            <a:off x="6800964" y="1892206"/>
            <a:ext cx="2115101" cy="1147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SW_Logo.png" id="71" name="Google Shape;7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945" y="4625474"/>
            <a:ext cx="115840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ransition">
  <p:cSld name="Green Transi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/>
          <p:nvPr/>
        </p:nvSpPr>
        <p:spPr>
          <a:xfrm>
            <a:off x="-50801" y="-101599"/>
            <a:ext cx="9252857" cy="5297714"/>
          </a:xfrm>
          <a:prstGeom prst="rect">
            <a:avLst/>
          </a:prstGeom>
          <a:gradFill>
            <a:gsLst>
              <a:gs pos="0">
                <a:srgbClr val="B6D550"/>
              </a:gs>
              <a:gs pos="30000">
                <a:srgbClr val="85C55D"/>
              </a:gs>
              <a:gs pos="100000">
                <a:srgbClr val="25B34B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7"/>
          <p:cNvSpPr txBox="1"/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>
            <a:lvl1pPr lv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b="1" i="0" sz="8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7"/>
          <p:cNvSpPr txBox="1"/>
          <p:nvPr>
            <p:ph idx="1" type="body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37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FFC907"/>
              </a:gs>
              <a:gs pos="22000">
                <a:srgbClr val="FEBE10"/>
              </a:gs>
              <a:gs pos="100000">
                <a:srgbClr val="F68B1F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8"/>
          <p:cNvSpPr txBox="1"/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>
            <a:lvl1pPr lv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b="1" i="0" sz="8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38"/>
          <p:cNvSpPr txBox="1"/>
          <p:nvPr>
            <p:ph idx="1" type="body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8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/>
          <p:nvPr/>
        </p:nvSpPr>
        <p:spPr>
          <a:xfrm>
            <a:off x="-50801" y="-101599"/>
            <a:ext cx="9252857" cy="5297713"/>
          </a:xfrm>
          <a:prstGeom prst="rect">
            <a:avLst/>
          </a:prstGeom>
          <a:gradFill>
            <a:gsLst>
              <a:gs pos="0">
                <a:srgbClr val="32C2D9"/>
              </a:gs>
              <a:gs pos="100000">
                <a:srgbClr val="007297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9"/>
          <p:cNvSpPr txBox="1"/>
          <p:nvPr>
            <p:ph type="title"/>
          </p:nvPr>
        </p:nvSpPr>
        <p:spPr>
          <a:xfrm>
            <a:off x="457200" y="1134892"/>
            <a:ext cx="8229600" cy="2116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>
            <a:lvl1pPr lvl="0" marR="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Narrow"/>
              <a:buNone/>
              <a:defRPr b="1" i="0" sz="8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9"/>
          <p:cNvSpPr txBox="1"/>
          <p:nvPr>
            <p:ph idx="1" type="body"/>
          </p:nvPr>
        </p:nvSpPr>
        <p:spPr>
          <a:xfrm>
            <a:off x="457200" y="3338227"/>
            <a:ext cx="8229600" cy="3265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9"/>
          <p:cNvSpPr/>
          <p:nvPr/>
        </p:nvSpPr>
        <p:spPr>
          <a:xfrm>
            <a:off x="457200" y="3743844"/>
            <a:ext cx="2269613" cy="91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1300" y="4625474"/>
            <a:ext cx="1158406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sustainablewestchester.org/w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/>
          <p:nvPr>
            <p:ph type="title"/>
          </p:nvPr>
        </p:nvSpPr>
        <p:spPr>
          <a:xfrm>
            <a:off x="457200" y="585729"/>
            <a:ext cx="8229600" cy="1907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0"/>
              <a:t>WESTCHESTER POWER</a:t>
            </a:r>
            <a:br>
              <a:rPr lang="en-US" sz="9000"/>
            </a:br>
            <a:endParaRPr b="0" sz="3600"/>
          </a:p>
        </p:txBody>
      </p:sp>
      <p:pic>
        <p:nvPicPr>
          <p:cNvPr id="101" name="Google Shape;1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7225" y="4502837"/>
            <a:ext cx="1273139" cy="4839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9"/>
          <p:cNvSpPr txBox="1"/>
          <p:nvPr/>
        </p:nvSpPr>
        <p:spPr>
          <a:xfrm>
            <a:off x="1" y="4759746"/>
            <a:ext cx="30258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October </a:t>
            </a:r>
            <a:r>
              <a:rPr lang="en-US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2020</a:t>
            </a:r>
            <a:endParaRPr b="0" i="0" sz="1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29"/>
          <p:cNvSpPr/>
          <p:nvPr/>
        </p:nvSpPr>
        <p:spPr>
          <a:xfrm>
            <a:off x="457200" y="2981850"/>
            <a:ext cx="7809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Bid Results &amp; New Contract Information</a:t>
            </a:r>
            <a:endParaRPr b="0" i="0" sz="36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ctrTitle"/>
          </p:nvPr>
        </p:nvSpPr>
        <p:spPr>
          <a:xfrm>
            <a:off x="457200" y="451556"/>
            <a:ext cx="8229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OUTREACH &amp; EDUCATION</a:t>
            </a:r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1435608" y="1349521"/>
            <a:ext cx="6272784" cy="345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47721"/>
                </a:solidFill>
                <a:latin typeface="Arial Narrow"/>
                <a:ea typeface="Arial Narrow"/>
                <a:cs typeface="Arial Narrow"/>
                <a:sym typeface="Arial Narrow"/>
              </a:rPr>
              <a:t>Outreach is ongoing and a robust emphasis on digital outreach that includes: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66" y="2103573"/>
            <a:ext cx="847357" cy="81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299" y="3335321"/>
            <a:ext cx="799804" cy="7998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3"/>
          <p:cNvGrpSpPr/>
          <p:nvPr/>
        </p:nvGrpSpPr>
        <p:grpSpPr>
          <a:xfrm>
            <a:off x="4103962" y="2010033"/>
            <a:ext cx="1594864" cy="966165"/>
            <a:chOff x="4557472" y="1873682"/>
            <a:chExt cx="1577807" cy="955832"/>
          </a:xfrm>
        </p:grpSpPr>
        <p:pic>
          <p:nvPicPr>
            <p:cNvPr id="199" name="Google Shape;19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57472" y="1873682"/>
              <a:ext cx="955832" cy="955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60282" y="1987787"/>
              <a:ext cx="774997" cy="8159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13"/>
          <p:cNvSpPr txBox="1"/>
          <p:nvPr/>
        </p:nvSpPr>
        <p:spPr>
          <a:xfrm>
            <a:off x="1673225" y="2421024"/>
            <a:ext cx="2167782" cy="193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COUNTY &amp;  LOCAL PRESS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5698826" y="2088796"/>
            <a:ext cx="3228182" cy="824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DIGITAL COLLATERAL &amp; CONSUMER EDUCATION VIDEO SERIES</a:t>
            </a:r>
            <a:endParaRPr b="1" i="0" sz="1400" u="none" cap="none" strike="noStrik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sustainablewestchester.org/wp or</a:t>
            </a:r>
            <a:endParaRPr b="0" i="0" sz="1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Sustainable Westchester Media on YouTube</a:t>
            </a:r>
            <a:endParaRPr b="0" i="0" sz="1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5398195" y="3525364"/>
            <a:ext cx="3380045" cy="474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VIRTUAL COMMUNITY EDUCATION SESSIONS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(transitioning to in person &amp; events as allowable)</a:t>
            </a:r>
            <a:endParaRPr b="0" i="0" sz="1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1529741" y="3621024"/>
            <a:ext cx="2060862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SOCIAL MEDIA POSTING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3"/>
          <p:cNvGrpSpPr/>
          <p:nvPr/>
        </p:nvGrpSpPr>
        <p:grpSpPr>
          <a:xfrm>
            <a:off x="493038" y="3335321"/>
            <a:ext cx="1036703" cy="889658"/>
            <a:chOff x="2116316" y="2112483"/>
            <a:chExt cx="1592206" cy="1366368"/>
          </a:xfrm>
        </p:grpSpPr>
        <p:pic>
          <p:nvPicPr>
            <p:cNvPr id="206" name="Google Shape;206;p13"/>
            <p:cNvPicPr preferRelativeResize="0"/>
            <p:nvPr/>
          </p:nvPicPr>
          <p:blipFill rotWithShape="1">
            <a:blip r:embed="rId7">
              <a:alphaModFix/>
            </a:blip>
            <a:srcRect b="51242" l="0" r="70749" t="0"/>
            <a:stretch/>
          </p:blipFill>
          <p:spPr>
            <a:xfrm>
              <a:off x="2116316" y="2112483"/>
              <a:ext cx="718324" cy="675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3"/>
            <p:cNvPicPr preferRelativeResize="0"/>
            <p:nvPr/>
          </p:nvPicPr>
          <p:blipFill rotWithShape="1">
            <a:blip r:embed="rId7">
              <a:alphaModFix/>
            </a:blip>
            <a:srcRect b="51242" l="33350" r="35160" t="0"/>
            <a:stretch/>
          </p:blipFill>
          <p:spPr>
            <a:xfrm>
              <a:off x="2935288" y="2112483"/>
              <a:ext cx="773234" cy="675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3"/>
            <p:cNvPicPr preferRelativeResize="0"/>
            <p:nvPr/>
          </p:nvPicPr>
          <p:blipFill rotWithShape="1">
            <a:blip r:embed="rId7">
              <a:alphaModFix/>
            </a:blip>
            <a:srcRect b="51242" l="68936" r="0" t="0"/>
            <a:stretch/>
          </p:blipFill>
          <p:spPr>
            <a:xfrm>
              <a:off x="2464666" y="2803743"/>
              <a:ext cx="762830" cy="6751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-108857" y="1611243"/>
            <a:ext cx="9252857" cy="2472797"/>
          </a:xfrm>
          <a:prstGeom prst="rect">
            <a:avLst/>
          </a:prstGeom>
          <a:gradFill>
            <a:gsLst>
              <a:gs pos="0">
                <a:srgbClr val="32C2D9"/>
              </a:gs>
              <a:gs pos="100000">
                <a:srgbClr val="007297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196867" y="1778805"/>
            <a:ext cx="8750266" cy="2137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QUESTIONS? COMMENTS?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(914) 242- 4725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INFO@SUSTAINABLEWESTCHESTER.ORG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 b="0" l="0" r="69740" t="0"/>
          <a:stretch/>
        </p:blipFill>
        <p:spPr>
          <a:xfrm>
            <a:off x="4154468" y="356681"/>
            <a:ext cx="835065" cy="83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_MapAnimation.00_01_40_06.Still007.png" id="108" name="Google Shape;108;g972297a564_0_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43" l="0" r="0" t="3721"/>
          <a:stretch/>
        </p:blipFill>
        <p:spPr>
          <a:xfrm>
            <a:off x="-160341" y="95381"/>
            <a:ext cx="9165900" cy="485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972297a564_0_112"/>
          <p:cNvGrpSpPr/>
          <p:nvPr/>
        </p:nvGrpSpPr>
        <p:grpSpPr>
          <a:xfrm>
            <a:off x="5184868" y="3416888"/>
            <a:ext cx="1297390" cy="1131407"/>
            <a:chOff x="3805056" y="3607957"/>
            <a:chExt cx="1297390" cy="1131407"/>
          </a:xfrm>
        </p:grpSpPr>
        <p:sp>
          <p:nvSpPr>
            <p:cNvPr id="110" name="Google Shape;110;g972297a564_0_112"/>
            <p:cNvSpPr/>
            <p:nvPr/>
          </p:nvSpPr>
          <p:spPr>
            <a:xfrm>
              <a:off x="3806746" y="3628764"/>
              <a:ext cx="1295700" cy="1110600"/>
            </a:xfrm>
            <a:prstGeom prst="rect">
              <a:avLst/>
            </a:prstGeom>
            <a:solidFill>
              <a:srgbClr val="0072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972297a564_0_112"/>
            <p:cNvSpPr txBox="1"/>
            <p:nvPr/>
          </p:nvSpPr>
          <p:spPr>
            <a:xfrm>
              <a:off x="3805056" y="3607957"/>
              <a:ext cx="12924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297"/>
                </a:buClr>
                <a:buSzPts val="3600"/>
                <a:buFont typeface="Arial Narrow"/>
                <a:buNone/>
              </a:pPr>
              <a:r>
                <a:rPr b="1" i="0" lang="en-US" sz="45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972297a564_0_112"/>
            <p:cNvSpPr/>
            <p:nvPr/>
          </p:nvSpPr>
          <p:spPr>
            <a:xfrm>
              <a:off x="3818819" y="4203095"/>
              <a:ext cx="1274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rPr b="1" i="0" lang="en-US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Green Supply </a:t>
              </a:r>
              <a:br>
                <a:rPr b="1" i="0" lang="en-US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Municipalities</a:t>
              </a:r>
              <a:endParaRPr b="0" i="0" sz="1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g972297a564_0_112"/>
          <p:cNvGrpSpPr/>
          <p:nvPr/>
        </p:nvGrpSpPr>
        <p:grpSpPr>
          <a:xfrm>
            <a:off x="6582404" y="3418768"/>
            <a:ext cx="1862498" cy="1129431"/>
            <a:chOff x="3809999" y="3601395"/>
            <a:chExt cx="2275501" cy="1379879"/>
          </a:xfrm>
        </p:grpSpPr>
        <p:sp>
          <p:nvSpPr>
            <p:cNvPr id="114" name="Google Shape;114;g972297a564_0_112"/>
            <p:cNvSpPr/>
            <p:nvPr/>
          </p:nvSpPr>
          <p:spPr>
            <a:xfrm>
              <a:off x="3810000" y="3622874"/>
              <a:ext cx="2275500" cy="1358400"/>
            </a:xfrm>
            <a:prstGeom prst="rect">
              <a:avLst/>
            </a:prstGeom>
            <a:solidFill>
              <a:srgbClr val="0072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972297a564_0_112"/>
            <p:cNvSpPr txBox="1"/>
            <p:nvPr/>
          </p:nvSpPr>
          <p:spPr>
            <a:xfrm>
              <a:off x="3809999" y="3601395"/>
              <a:ext cx="2197200" cy="6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297"/>
                </a:buClr>
                <a:buSzPts val="3600"/>
                <a:buFont typeface="Arial Narrow"/>
                <a:buNone/>
              </a:pPr>
              <a:r>
                <a:rPr b="1" i="0" lang="en-US" sz="45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115,000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972297a564_0_112"/>
            <p:cNvSpPr/>
            <p:nvPr/>
          </p:nvSpPr>
          <p:spPr>
            <a:xfrm>
              <a:off x="3810000" y="4349269"/>
              <a:ext cx="21972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rPr b="1" i="0" lang="en-US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Residents and </a:t>
              </a:r>
              <a:br>
                <a:rPr b="1" i="0" lang="en-US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Businesses</a:t>
              </a:r>
              <a:endParaRPr b="0" i="0" sz="1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g972297a564_0_112"/>
          <p:cNvGrpSpPr/>
          <p:nvPr/>
        </p:nvGrpSpPr>
        <p:grpSpPr>
          <a:xfrm>
            <a:off x="3782271" y="3416888"/>
            <a:ext cx="1297390" cy="1131407"/>
            <a:chOff x="3805056" y="3607957"/>
            <a:chExt cx="1297390" cy="1131407"/>
          </a:xfrm>
        </p:grpSpPr>
        <p:sp>
          <p:nvSpPr>
            <p:cNvPr id="118" name="Google Shape;118;g972297a564_0_112"/>
            <p:cNvSpPr/>
            <p:nvPr/>
          </p:nvSpPr>
          <p:spPr>
            <a:xfrm>
              <a:off x="3806746" y="3628764"/>
              <a:ext cx="1295700" cy="1110600"/>
            </a:xfrm>
            <a:prstGeom prst="rect">
              <a:avLst/>
            </a:prstGeom>
            <a:solidFill>
              <a:srgbClr val="0072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972297a564_0_112"/>
            <p:cNvSpPr txBox="1"/>
            <p:nvPr/>
          </p:nvSpPr>
          <p:spPr>
            <a:xfrm>
              <a:off x="3805056" y="3607957"/>
              <a:ext cx="12924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297"/>
                </a:buClr>
                <a:buSzPts val="3600"/>
                <a:buFont typeface="Arial Narrow"/>
                <a:buNone/>
              </a:pPr>
              <a:r>
                <a:rPr b="1" i="0" lang="en-US" sz="4500" u="none" cap="none" strike="noStrik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972297a564_0_112"/>
            <p:cNvSpPr/>
            <p:nvPr/>
          </p:nvSpPr>
          <p:spPr>
            <a:xfrm>
              <a:off x="3810000" y="4203095"/>
              <a:ext cx="1292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50"/>
                <a:buFont typeface="Arial"/>
                <a:buNone/>
              </a:pPr>
              <a:r>
                <a:rPr b="1" i="0" lang="en-US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Municipalities</a:t>
              </a:r>
              <a:endParaRPr b="0" i="0" sz="1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72297a564_0_356"/>
          <p:cNvSpPr/>
          <p:nvPr/>
        </p:nvSpPr>
        <p:spPr>
          <a:xfrm>
            <a:off x="-1" y="1588"/>
            <a:ext cx="9144000" cy="51435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972297a564_0_356"/>
          <p:cNvSpPr txBox="1"/>
          <p:nvPr/>
        </p:nvSpPr>
        <p:spPr>
          <a:xfrm>
            <a:off x="-1" y="1833313"/>
            <a:ext cx="91362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WESTCHESTER POWER: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BID RESULTS &amp; 2021 CONTRACT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"/>
          <p:cNvPicPr preferRelativeResize="0"/>
          <p:nvPr/>
        </p:nvPicPr>
        <p:blipFill rotWithShape="1">
          <a:blip r:embed="rId3">
            <a:alphaModFix/>
          </a:blip>
          <a:srcRect b="7819" l="25855" r="26333" t="20108"/>
          <a:stretch/>
        </p:blipFill>
        <p:spPr>
          <a:xfrm>
            <a:off x="2915525" y="441550"/>
            <a:ext cx="5046749" cy="427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/>
          <p:nvPr>
            <p:ph type="ctrTitle"/>
          </p:nvPr>
        </p:nvSpPr>
        <p:spPr>
          <a:xfrm>
            <a:off x="215591" y="273093"/>
            <a:ext cx="2512742" cy="634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35" name="Google Shape;135;p2"/>
          <p:cNvSpPr txBox="1"/>
          <p:nvPr/>
        </p:nvSpPr>
        <p:spPr>
          <a:xfrm>
            <a:off x="215600" y="833023"/>
            <a:ext cx="2512800" cy="6876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Residential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Standard Supply</a:t>
            </a:r>
            <a:endParaRPr b="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basicenergy.png" id="136" name="Google Shape;1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469" y="1885712"/>
            <a:ext cx="1610983" cy="13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278110" y="3346252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6.7</a:t>
            </a:r>
            <a:r>
              <a:rPr b="1" lang="en-US" sz="36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9 cents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</a:t>
            </a:r>
            <a:r>
              <a:rPr b="1" lang="en-US" sz="20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 months</a:t>
            </a:r>
            <a:endParaRPr b="1" i="0" sz="2000" u="none" cap="none" strike="noStrik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8" name="Google Shape;13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436" y="9467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6241" l="24276" r="25803" t="19008"/>
          <a:stretch/>
        </p:blipFill>
        <p:spPr>
          <a:xfrm>
            <a:off x="2881250" y="464488"/>
            <a:ext cx="5003880" cy="42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>
            <p:ph type="ctrTitle"/>
          </p:nvPr>
        </p:nvSpPr>
        <p:spPr>
          <a:xfrm>
            <a:off x="215591" y="273093"/>
            <a:ext cx="2512742" cy="634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215600" y="833016"/>
            <a:ext cx="2512800" cy="7173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Residential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Green Supply</a:t>
            </a:r>
            <a:endParaRPr b="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greenenergy.png"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406" y="1953031"/>
            <a:ext cx="1573363" cy="132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215627" y="3368966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7.</a:t>
            </a:r>
            <a:r>
              <a:rPr b="1" lang="en-US" sz="36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05 cents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</a:t>
            </a:r>
            <a:r>
              <a:rPr b="1" lang="en-US" sz="20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 months</a:t>
            </a:r>
            <a:endParaRPr b="1" i="0" sz="2000" u="none" cap="none" strike="noStrik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448" y="8162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9f8a7dc3_0_0"/>
          <p:cNvSpPr txBox="1"/>
          <p:nvPr>
            <p:ph type="ctrTitle"/>
          </p:nvPr>
        </p:nvSpPr>
        <p:spPr>
          <a:xfrm>
            <a:off x="215591" y="273093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56" name="Google Shape;156;g539f8a7dc3_0_0"/>
          <p:cNvSpPr txBox="1"/>
          <p:nvPr/>
        </p:nvSpPr>
        <p:spPr>
          <a:xfrm>
            <a:off x="215600" y="833024"/>
            <a:ext cx="2512800" cy="6876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Commercial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Standard Supply</a:t>
            </a:r>
            <a:endParaRPr b="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basicenergy.png" id="157" name="Google Shape;157;g539f8a7dc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469" y="1847112"/>
            <a:ext cx="1610983" cy="13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539f8a7dc3_0_0"/>
          <p:cNvSpPr txBox="1"/>
          <p:nvPr/>
        </p:nvSpPr>
        <p:spPr>
          <a:xfrm>
            <a:off x="278110" y="3307652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6.</a:t>
            </a:r>
            <a:r>
              <a:rPr b="1" lang="en-US" sz="36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445</a:t>
            </a: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 cents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</a:t>
            </a:r>
            <a:r>
              <a:rPr b="1" lang="en-US" sz="20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 months</a:t>
            </a:r>
            <a:endParaRPr b="1" i="0" sz="2000" u="none" cap="none" strike="noStrik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9" name="Google Shape;159;g539f8a7dc3_0_0"/>
          <p:cNvPicPr preferRelativeResize="0"/>
          <p:nvPr/>
        </p:nvPicPr>
        <p:blipFill rotWithShape="1">
          <a:blip r:embed="rId4">
            <a:alphaModFix/>
          </a:blip>
          <a:srcRect b="6696" l="25070" r="25145" t="19714"/>
          <a:stretch/>
        </p:blipFill>
        <p:spPr>
          <a:xfrm>
            <a:off x="2932025" y="461287"/>
            <a:ext cx="5076048" cy="422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539f8a7dc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436" y="9467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39f8a7dc3_0_10"/>
          <p:cNvSpPr txBox="1"/>
          <p:nvPr>
            <p:ph type="ctrTitle"/>
          </p:nvPr>
        </p:nvSpPr>
        <p:spPr>
          <a:xfrm>
            <a:off x="215591" y="273093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BID RESULTS</a:t>
            </a:r>
            <a:br>
              <a:rPr lang="en-US"/>
            </a:br>
            <a:endParaRPr/>
          </a:p>
        </p:txBody>
      </p:sp>
      <p:sp>
        <p:nvSpPr>
          <p:cNvPr id="167" name="Google Shape;167;g539f8a7dc3_0_10"/>
          <p:cNvSpPr txBox="1"/>
          <p:nvPr/>
        </p:nvSpPr>
        <p:spPr>
          <a:xfrm>
            <a:off x="215600" y="833016"/>
            <a:ext cx="2512800" cy="717300"/>
          </a:xfrm>
          <a:prstGeom prst="rect">
            <a:avLst/>
          </a:prstGeom>
          <a:solidFill>
            <a:srgbClr val="00729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Commercial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Green Supply</a:t>
            </a:r>
            <a:endParaRPr b="0" i="0" sz="20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greenenergy.png" id="168" name="Google Shape;168;g539f8a7dc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8" y="1965881"/>
            <a:ext cx="1573363" cy="132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539f8a7dc3_0_10"/>
          <p:cNvSpPr txBox="1"/>
          <p:nvPr/>
        </p:nvSpPr>
        <p:spPr>
          <a:xfrm>
            <a:off x="215590" y="3381816"/>
            <a:ext cx="2512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7.1</a:t>
            </a:r>
            <a:r>
              <a:rPr b="1" lang="en-US" sz="36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00</a:t>
            </a:r>
            <a:r>
              <a:rPr b="1" i="0" lang="en-US" sz="36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 cents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for 1</a:t>
            </a:r>
            <a:r>
              <a:rPr b="1" lang="en-US" sz="2000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b="1" i="0" lang="en-US" sz="20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 months</a:t>
            </a:r>
            <a:endParaRPr b="1" i="0" sz="2000" u="none" cap="none" strike="noStrik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0" name="Google Shape;170;g539f8a7dc3_0_10"/>
          <p:cNvPicPr preferRelativeResize="0"/>
          <p:nvPr/>
        </p:nvPicPr>
        <p:blipFill rotWithShape="1">
          <a:blip r:embed="rId4">
            <a:alphaModFix/>
          </a:blip>
          <a:srcRect b="5580" l="25249" r="25510" t="18287"/>
          <a:stretch/>
        </p:blipFill>
        <p:spPr>
          <a:xfrm>
            <a:off x="2848775" y="381763"/>
            <a:ext cx="5036352" cy="437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539f8a7dc3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436" y="81624"/>
            <a:ext cx="2201376" cy="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b86c976ae_0_638"/>
          <p:cNvSpPr txBox="1"/>
          <p:nvPr>
            <p:ph type="ctrTitle"/>
          </p:nvPr>
        </p:nvSpPr>
        <p:spPr>
          <a:xfrm>
            <a:off x="262467" y="280323"/>
            <a:ext cx="82296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7297"/>
              </a:buClr>
              <a:buSzPts val="3600"/>
              <a:buFont typeface="Arial Narrow"/>
              <a:buNone/>
            </a:pPr>
            <a:r>
              <a:rPr lang="en-US"/>
              <a:t>KEY DATES</a:t>
            </a:r>
            <a:endParaRPr/>
          </a:p>
        </p:txBody>
      </p:sp>
      <p:sp>
        <p:nvSpPr>
          <p:cNvPr id="177" name="Google Shape;177;g8b86c976ae_0_638"/>
          <p:cNvSpPr txBox="1"/>
          <p:nvPr/>
        </p:nvSpPr>
        <p:spPr>
          <a:xfrm>
            <a:off x="262467" y="938823"/>
            <a:ext cx="7493400" cy="29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47721"/>
                </a:solidFill>
              </a:rPr>
              <a:t>NOVEMBER 4</a:t>
            </a:r>
            <a:r>
              <a:rPr b="1" baseline="30000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Notification Letters sent to Residents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47721"/>
                </a:solidFill>
              </a:rPr>
              <a:t>NOVEMBER 9</a:t>
            </a:r>
            <a:r>
              <a:rPr b="1" baseline="30000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b="1" lang="en-US" sz="1800">
                <a:solidFill>
                  <a:srgbClr val="F47721"/>
                </a:solidFill>
              </a:rPr>
              <a:t>DECEMBER 9</a:t>
            </a:r>
            <a:r>
              <a:rPr b="1" baseline="30000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30 Day Opt Out Period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F47721"/>
                </a:solidFill>
              </a:rPr>
              <a:t>JANUARY </a:t>
            </a:r>
            <a:r>
              <a:rPr b="1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i="0" lang="en-US" sz="18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Enrollment begins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8b86c976ae_0_638"/>
          <p:cNvSpPr txBox="1"/>
          <p:nvPr/>
        </p:nvSpPr>
        <p:spPr>
          <a:xfrm>
            <a:off x="3161325" y="3717725"/>
            <a:ext cx="304800" cy="13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8b86c976ae_0_6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600" y="2452775"/>
            <a:ext cx="5405851" cy="242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8b86c976ae_0_638"/>
          <p:cNvSpPr txBox="1"/>
          <p:nvPr/>
        </p:nvSpPr>
        <p:spPr>
          <a:xfrm>
            <a:off x="3262850" y="3712625"/>
            <a:ext cx="571500" cy="17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8b86c976ae_0_638"/>
          <p:cNvSpPr/>
          <p:nvPr/>
        </p:nvSpPr>
        <p:spPr>
          <a:xfrm>
            <a:off x="6450525" y="4016325"/>
            <a:ext cx="676200" cy="668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Muni Seal</a:t>
            </a: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8b86c976ae_0_638"/>
          <p:cNvSpPr txBox="1"/>
          <p:nvPr/>
        </p:nvSpPr>
        <p:spPr>
          <a:xfrm>
            <a:off x="3212025" y="3631900"/>
            <a:ext cx="800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[Municipality’s]</a:t>
            </a:r>
            <a:endParaRPr sz="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ctrTitle"/>
          </p:nvPr>
        </p:nvSpPr>
        <p:spPr>
          <a:xfrm>
            <a:off x="457200" y="451556"/>
            <a:ext cx="845634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OPTING OUT &amp; SWITCHING SUPPLY OPTIONS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278781" y="1020847"/>
            <a:ext cx="8456341" cy="345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Residents can opt out at </a:t>
            </a:r>
            <a:r>
              <a:rPr b="1" i="1" lang="en-US" sz="18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any time </a:t>
            </a:r>
            <a:r>
              <a:rPr b="1" i="0" lang="en-US" sz="18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with </a:t>
            </a:r>
            <a:r>
              <a:rPr b="1" i="1" lang="en-US" sz="1800" u="none" cap="none" strike="noStrike">
                <a:solidFill>
                  <a:srgbClr val="007297"/>
                </a:solidFill>
                <a:latin typeface="Arial Narrow"/>
                <a:ea typeface="Arial Narrow"/>
                <a:cs typeface="Arial Narrow"/>
                <a:sym typeface="Arial Narrow"/>
              </a:rPr>
              <a:t>no penalty </a:t>
            </a:r>
            <a:endParaRPr b="1" i="1" sz="1800" u="none" cap="none" strike="noStrike">
              <a:solidFill>
                <a:srgbClr val="00729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457200" y="1807085"/>
            <a:ext cx="7493267" cy="2211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POSTCARD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Sign and send back postmarked postcard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PHONE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Call our office (914) 242-4725 and we’ll help you switch your supply option or opt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47721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www.sustainablewestchester.org/wp/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2020-01-06T17:52:40Z</dcterms:created>
  <dc:creator>Jennifer Lieber</dc:creator>
</cp:coreProperties>
</file>